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64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646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75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342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787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908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05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73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209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268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1216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87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6647C-4676-40A2-9DC1-EBB5226E526D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07CB8-DF35-414F-8FC0-F021956D3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731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oneTexte 27">
            <a:extLst>
              <a:ext uri="{FF2B5EF4-FFF2-40B4-BE49-F238E27FC236}">
                <a16:creationId xmlns:a16="http://schemas.microsoft.com/office/drawing/2014/main" id="{AEDEBA9E-AA55-407F-9AED-0CAF1B474470}"/>
              </a:ext>
            </a:extLst>
          </p:cNvPr>
          <p:cNvSpPr txBox="1"/>
          <p:nvPr/>
        </p:nvSpPr>
        <p:spPr>
          <a:xfrm>
            <a:off x="3140390" y="153162"/>
            <a:ext cx="2863220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350" dirty="0"/>
              <a:t>Vends </a:t>
            </a:r>
            <a:r>
              <a:rPr lang="fr-FR" sz="1350" b="1" i="1" u="sng" dirty="0"/>
              <a:t>configuration </a:t>
            </a:r>
            <a:r>
              <a:rPr lang="fr-FR" sz="1350" b="1" i="1" u="dbl" dirty="0"/>
              <a:t>complète</a:t>
            </a:r>
            <a:r>
              <a:rPr lang="fr-FR" sz="1350" dirty="0"/>
              <a:t> REFLEX</a:t>
            </a:r>
            <a:endParaRPr lang="fr-FR" sz="2400" dirty="0"/>
          </a:p>
          <a:p>
            <a:pPr algn="ctr"/>
            <a:r>
              <a:rPr lang="fr-FR" sz="2700" b="1" dirty="0"/>
              <a:t>CANON 5D </a:t>
            </a:r>
            <a:r>
              <a:rPr lang="fr-FR" sz="2700" b="1" dirty="0" err="1"/>
              <a:t>MK</a:t>
            </a:r>
            <a:r>
              <a:rPr lang="fr-FR" sz="2700" b="1" dirty="0"/>
              <a:t> II</a:t>
            </a:r>
          </a:p>
          <a:p>
            <a:pPr algn="ctr"/>
            <a:r>
              <a:rPr lang="fr-FR" sz="1500" u="sng" dirty="0"/>
              <a:t>Ensemble état neuf 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F196333B-A152-42E9-8680-FF12BBCDA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08" y="721788"/>
            <a:ext cx="1524722" cy="114272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AC999D3A-BC16-462A-9D9C-0669B79D68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37520" y="1685903"/>
            <a:ext cx="846542" cy="1650758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451ED263-6E2F-47D1-AF24-E65610DCF6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8773" y="2884181"/>
            <a:ext cx="1252355" cy="1650759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B4E8C353-893B-475C-A105-31B0B3D9952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33" b="28666"/>
          <a:stretch/>
        </p:blipFill>
        <p:spPr>
          <a:xfrm>
            <a:off x="394765" y="3956509"/>
            <a:ext cx="1779221" cy="730009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40140A67-AE0A-4208-B06B-5C611DB983D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60"/>
          <a:stretch/>
        </p:blipFill>
        <p:spPr>
          <a:xfrm>
            <a:off x="5838362" y="2735869"/>
            <a:ext cx="868198" cy="685259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17B1E814-5456-499E-9C88-1C5C64171B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935" y="1793455"/>
            <a:ext cx="786152" cy="786152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C12A76AC-DA50-4AC5-9019-9CF1DC7C9F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695" y="3598989"/>
            <a:ext cx="796393" cy="796393"/>
          </a:xfrm>
          <a:prstGeom prst="rect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34F13D99-B7D1-4315-B1A2-90F02C78C0B7}"/>
              </a:ext>
            </a:extLst>
          </p:cNvPr>
          <p:cNvSpPr txBox="1"/>
          <p:nvPr/>
        </p:nvSpPr>
        <p:spPr>
          <a:xfrm>
            <a:off x="2053186" y="1224686"/>
            <a:ext cx="21531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Boitier « full frame », 21 mégapixels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E6864B7B-DDB9-406C-AD9A-22871A118355}"/>
              </a:ext>
            </a:extLst>
          </p:cNvPr>
          <p:cNvSpPr txBox="1"/>
          <p:nvPr/>
        </p:nvSpPr>
        <p:spPr>
          <a:xfrm>
            <a:off x="2053187" y="2390546"/>
            <a:ext cx="23631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Optique : CANON </a:t>
            </a:r>
            <a:r>
              <a:rPr lang="fr-FR" sz="1050" dirty="0" err="1"/>
              <a:t>EF</a:t>
            </a:r>
            <a:r>
              <a:rPr lang="fr-FR" sz="1050" dirty="0"/>
              <a:t> 24-105 f4 L IS </a:t>
            </a:r>
            <a:r>
              <a:rPr lang="fr-FR" sz="1050" dirty="0" err="1"/>
              <a:t>USM</a:t>
            </a:r>
            <a:endParaRPr lang="fr-FR" sz="1050" dirty="0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BBE27063-0476-49BD-8658-5763C3C735B6}"/>
              </a:ext>
            </a:extLst>
          </p:cNvPr>
          <p:cNvSpPr txBox="1"/>
          <p:nvPr/>
        </p:nvSpPr>
        <p:spPr>
          <a:xfrm>
            <a:off x="2053186" y="3828440"/>
            <a:ext cx="25635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Optique : CANON </a:t>
            </a:r>
            <a:r>
              <a:rPr lang="fr-FR" sz="1050" dirty="0" err="1"/>
              <a:t>EF</a:t>
            </a:r>
            <a:r>
              <a:rPr lang="fr-FR" sz="1050" dirty="0"/>
              <a:t> 70-200 f2.8 L IS II </a:t>
            </a:r>
            <a:r>
              <a:rPr lang="fr-FR" sz="1050" dirty="0" err="1"/>
              <a:t>USM</a:t>
            </a:r>
            <a:endParaRPr lang="fr-FR" sz="1050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EF82F06A-3180-48F1-8B0D-1401F0C1B83B}"/>
              </a:ext>
            </a:extLst>
          </p:cNvPr>
          <p:cNvSpPr txBox="1"/>
          <p:nvPr/>
        </p:nvSpPr>
        <p:spPr>
          <a:xfrm>
            <a:off x="6727134" y="2033983"/>
            <a:ext cx="196880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Optique : doubleur de focale </a:t>
            </a:r>
          </a:p>
          <a:p>
            <a:r>
              <a:rPr lang="fr-FR" sz="1050" dirty="0"/>
              <a:t>                  CANON </a:t>
            </a:r>
            <a:r>
              <a:rPr lang="fr-FR" sz="1050" dirty="0" err="1"/>
              <a:t>Extender</a:t>
            </a:r>
            <a:r>
              <a:rPr lang="fr-FR" sz="1050" dirty="0"/>
              <a:t> 2X III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356E811A-6A2F-45C7-846D-BC38688E0397}"/>
              </a:ext>
            </a:extLst>
          </p:cNvPr>
          <p:cNvSpPr txBox="1"/>
          <p:nvPr/>
        </p:nvSpPr>
        <p:spPr>
          <a:xfrm>
            <a:off x="6727134" y="2957527"/>
            <a:ext cx="21162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Flash :  CANON </a:t>
            </a:r>
            <a:r>
              <a:rPr lang="fr-FR" sz="1050" dirty="0" err="1"/>
              <a:t>Speedlight</a:t>
            </a:r>
            <a:r>
              <a:rPr lang="fr-FR" sz="1050" dirty="0"/>
              <a:t> 430 EX II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132B6D34-0529-47B3-80CC-48B7B858FCA8}"/>
              </a:ext>
            </a:extLst>
          </p:cNvPr>
          <p:cNvSpPr txBox="1"/>
          <p:nvPr/>
        </p:nvSpPr>
        <p:spPr>
          <a:xfrm>
            <a:off x="6663126" y="3956509"/>
            <a:ext cx="247215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Sabot pour batteries supplémentaires :  </a:t>
            </a:r>
          </a:p>
          <a:p>
            <a:r>
              <a:rPr lang="fr-FR" sz="1050" dirty="0"/>
              <a:t>CANON Grip BG-E6 (livré avec 2 batteries)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7849B81-D51C-4A2A-B209-D4DF52FE035D}"/>
              </a:ext>
            </a:extLst>
          </p:cNvPr>
          <p:cNvSpPr txBox="1"/>
          <p:nvPr/>
        </p:nvSpPr>
        <p:spPr>
          <a:xfrm>
            <a:off x="4016080" y="4678105"/>
            <a:ext cx="508107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Cote : issu de la base argus "chasseur d'images"</a:t>
            </a:r>
          </a:p>
          <a:p>
            <a:endParaRPr lang="fr-FR" sz="800" dirty="0"/>
          </a:p>
          <a:p>
            <a:r>
              <a:rPr lang="fr-FR" sz="1200" dirty="0"/>
              <a:t>Boitier 5D </a:t>
            </a:r>
            <a:r>
              <a:rPr lang="fr-FR" sz="1200" dirty="0" err="1"/>
              <a:t>MK</a:t>
            </a:r>
            <a:r>
              <a:rPr lang="fr-FR" sz="1200" dirty="0"/>
              <a:t> II :         ====&gt; coté 650 à 715</a:t>
            </a:r>
          </a:p>
          <a:p>
            <a:r>
              <a:rPr lang="fr-FR" sz="1200" dirty="0" err="1"/>
              <a:t>Obj</a:t>
            </a:r>
            <a:r>
              <a:rPr lang="fr-FR" sz="1200" dirty="0"/>
              <a:t> 24-105 :                 ====&gt; coté 600 à 660</a:t>
            </a:r>
          </a:p>
          <a:p>
            <a:r>
              <a:rPr lang="fr-FR" sz="1200" dirty="0" err="1"/>
              <a:t>Obj</a:t>
            </a:r>
            <a:r>
              <a:rPr lang="fr-FR" sz="1200" dirty="0"/>
              <a:t> 70-200 :                 ====&gt; coté 800 à 880</a:t>
            </a:r>
          </a:p>
          <a:p>
            <a:r>
              <a:rPr lang="fr-FR" sz="1200" dirty="0" err="1"/>
              <a:t>Doubl</a:t>
            </a:r>
            <a:r>
              <a:rPr lang="fr-FR" sz="1200" dirty="0"/>
              <a:t> 2X :                    ====&gt; coté 290 à 315</a:t>
            </a:r>
          </a:p>
          <a:p>
            <a:r>
              <a:rPr lang="fr-FR" sz="1200" dirty="0"/>
              <a:t>Flash 430 EX II:            ====&gt; coté 90  à 95</a:t>
            </a:r>
          </a:p>
          <a:p>
            <a:r>
              <a:rPr lang="fr-FR" sz="1200" dirty="0"/>
              <a:t>Grip BG-E6 :                 ====&gt; coté 80  à 85</a:t>
            </a:r>
          </a:p>
          <a:p>
            <a:endParaRPr lang="fr-FR" sz="800" dirty="0"/>
          </a:p>
          <a:p>
            <a:r>
              <a:rPr lang="fr-FR" sz="1200" dirty="0"/>
              <a:t>Total :                            ===&gt; coté 2510 à 2750                              vendu = </a:t>
            </a:r>
            <a:r>
              <a:rPr lang="fr-FR" sz="1200" b="1" u="sng" dirty="0">
                <a:solidFill>
                  <a:srgbClr val="FF0000"/>
                </a:solidFill>
              </a:rPr>
              <a:t>2400 €</a:t>
            </a:r>
            <a:endParaRPr lang="fr-FR" sz="12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CC829EC-3473-41E9-9FAC-6AA2433A6504}"/>
              </a:ext>
            </a:extLst>
          </p:cNvPr>
          <p:cNvSpPr txBox="1"/>
          <p:nvPr/>
        </p:nvSpPr>
        <p:spPr>
          <a:xfrm>
            <a:off x="65310" y="5236109"/>
            <a:ext cx="37415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b="1" i="1" dirty="0"/>
              <a:t>Le site « Chasseur d’images » : </a:t>
            </a:r>
          </a:p>
          <a:p>
            <a:pPr algn="just"/>
            <a:r>
              <a:rPr lang="fr-FR" sz="800" i="1" dirty="0">
                <a:solidFill>
                  <a:srgbClr val="D21214"/>
                </a:solidFill>
              </a:rPr>
              <a:t>La Cote de l’Occasion Chasseur d’Images</a:t>
            </a:r>
            <a:r>
              <a:rPr lang="fr-FR" sz="800" i="1" dirty="0"/>
              <a:t> </a:t>
            </a:r>
            <a:r>
              <a:rPr lang="fr-FR" sz="800" i="1" dirty="0">
                <a:solidFill>
                  <a:srgbClr val="333333"/>
                </a:solidFill>
              </a:rPr>
              <a:t>a pour but de</a:t>
            </a:r>
            <a:r>
              <a:rPr lang="fr-FR" sz="800" i="1" dirty="0">
                <a:solidFill>
                  <a:srgbClr val="D21214"/>
                </a:solidFill>
              </a:rPr>
              <a:t> rechercher le juste prix</a:t>
            </a:r>
            <a:r>
              <a:rPr lang="fr-FR" sz="800" i="1" dirty="0">
                <a:solidFill>
                  <a:srgbClr val="333333"/>
                </a:solidFill>
              </a:rPr>
              <a:t> du matériel photo d’occasion, celui qui préserve à la fois les intérêts du vendeur et de l’acheteur, en permettant de proposer le matériel revendu à un prix suffisamment attractif par rapport au marché neuf actuel.</a:t>
            </a:r>
            <a:endParaRPr lang="fr-FR" sz="800" i="1" dirty="0"/>
          </a:p>
          <a:p>
            <a:pPr algn="just"/>
            <a:r>
              <a:rPr lang="fr-FR" sz="800" i="1" dirty="0">
                <a:solidFill>
                  <a:srgbClr val="333333"/>
                </a:solidFill>
              </a:rPr>
              <a:t>Un matériel d’occasion n’est plus, par définition, un matériel neuf ; il est donc normal qu’il présente des traces de déballage ou d’utilisation, liées à l’usage qui en a été fait.</a:t>
            </a:r>
          </a:p>
          <a:p>
            <a:pPr algn="just"/>
            <a:r>
              <a:rPr lang="fr-FR" sz="800" i="1" dirty="0">
                <a:solidFill>
                  <a:srgbClr val="333333"/>
                </a:solidFill>
              </a:rPr>
              <a:t>C’est la raison pour laquelle</a:t>
            </a:r>
            <a:r>
              <a:rPr lang="fr-FR" sz="800" i="1" dirty="0">
                <a:solidFill>
                  <a:srgbClr val="D21214"/>
                </a:solidFill>
              </a:rPr>
              <a:t> la Cote de l’Occasion Chasseur d’Images n’est pas indexée sur le prix d’achat initial</a:t>
            </a:r>
            <a:r>
              <a:rPr lang="fr-FR" sz="800" i="1" dirty="0">
                <a:solidFill>
                  <a:srgbClr val="333333"/>
                </a:solidFill>
              </a:rPr>
              <a:t> ni sur l’âge du matériel, mais sur son état : aspect extérieur, traces d’usage, nombre de vues, etc.</a:t>
            </a:r>
            <a:endParaRPr lang="fr-FR" sz="800" i="1" dirty="0"/>
          </a:p>
        </p:txBody>
      </p:sp>
    </p:spTree>
    <p:extLst>
      <p:ext uri="{BB962C8B-B14F-4D97-AF65-F5344CB8AC3E}">
        <p14:creationId xmlns:p14="http://schemas.microsoft.com/office/powerpoint/2010/main" val="1010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</TotalTime>
  <Words>140</Words>
  <Application>Microsoft Office PowerPoint</Application>
  <PresentationFormat>Affichage à l'écran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VANNIER Philippe</dc:creator>
  <cp:lastModifiedBy>. PVR</cp:lastModifiedBy>
  <cp:revision>28</cp:revision>
  <dcterms:created xsi:type="dcterms:W3CDTF">2019-01-24T08:40:54Z</dcterms:created>
  <dcterms:modified xsi:type="dcterms:W3CDTF">2019-05-27T13:48:27Z</dcterms:modified>
</cp:coreProperties>
</file>